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Nuni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unito-bold.fntdata"/><Relationship Id="rId21" Type="http://schemas.openxmlformats.org/officeDocument/2006/relationships/slide" Target="slides/slide16.xml"/><Relationship Id="rId43" Type="http://schemas.openxmlformats.org/officeDocument/2006/relationships/font" Target="fonts/Nunito-regular.fntdata"/><Relationship Id="rId24" Type="http://schemas.openxmlformats.org/officeDocument/2006/relationships/slide" Target="slides/slide19.xml"/><Relationship Id="rId46" Type="http://schemas.openxmlformats.org/officeDocument/2006/relationships/font" Target="fonts/Nunito-boldItalic.fntdata"/><Relationship Id="rId23" Type="http://schemas.openxmlformats.org/officeDocument/2006/relationships/slide" Target="slides/slide18.xml"/><Relationship Id="rId45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fd77e0d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2fd77e0d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6e59637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6e59637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6e596376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6e596376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30d15e41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30d15e41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6e596376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6e596376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30d15e4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30d15e4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30d15e41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30d15e41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30d15e41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30d15e41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6e596376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6e596376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2fd77e0d6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2fd77e0d6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6e59637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6e59637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2fd77e0d6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2fd77e0d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2fd77e0d6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2fd77e0d6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3b98b60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3b98b60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3b98b60c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3b98b60c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2fd77e0d6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2fd77e0d6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6e59637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6e59637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307c0bd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307c0bd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307c0bd7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307c0bd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307c0bd7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307c0bd7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307c0bd7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307c0bd7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6e59637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6e59637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307c0bd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307c0bd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307c0bd7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307c0bd7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307c0bd7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307c0bd7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307c0bd7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307c0bd7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307c0bd7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307c0bd7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307c0bd7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307c0bd7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307c0bd7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307c0bd7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3b98b60c4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3b98b60c4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6e596376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6e596376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6e596376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6e596376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3b98b60c4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3b98b60c4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6e596376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6e596376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6e596376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6e596376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2fd77e0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2fd77e0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jpg"/><Relationship Id="rId5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3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3’s Operating System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 Chan, Will Bicks, Nick Merante, John Arrandale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Interfacing with the Intel 8255X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Struggled to perform a few operations like getting the device initialized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control over whether the NIC has to be interfaced with through I/O or MMIO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Bit 0 of PCI BAR indicates how the device should be interfaced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datasheet is ~200 pages long…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Maintaining platform independence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Needed to see the network packet buffer easily during testing (i.e. printf calls)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Functions like memcpy where heavily used throughout the stack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Had to deal with compiling network stack like it was a </a:t>
            </a:r>
            <a:r>
              <a:rPr lang="en"/>
              <a:t>normal C program and have it compile with the 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82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188" y="511400"/>
            <a:ext cx="7325674" cy="41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/>
          <p:nvPr/>
        </p:nvSpPr>
        <p:spPr>
          <a:xfrm>
            <a:off x="1489700" y="2075175"/>
            <a:ext cx="6203400" cy="1371000"/>
          </a:xfrm>
          <a:prstGeom prst="rect">
            <a:avLst/>
          </a:prstGeom>
          <a:solidFill>
            <a:srgbClr val="0C182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1450975" y="2150850"/>
            <a:ext cx="624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5C36"/>
                </a:solidFill>
                <a:latin typeface="Nunito"/>
                <a:ea typeface="Nunito"/>
                <a:cs typeface="Nunito"/>
                <a:sym typeface="Nunito"/>
              </a:rPr>
              <a:t>VGA Graphics-Mode Driver</a:t>
            </a:r>
            <a:endParaRPr b="1">
              <a:solidFill>
                <a:srgbClr val="CF5C3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23"/>
          <p:cNvSpPr txBox="1"/>
          <p:nvPr>
            <p:ph type="title"/>
          </p:nvPr>
        </p:nvSpPr>
        <p:spPr>
          <a:xfrm>
            <a:off x="1554725" y="2836875"/>
            <a:ext cx="20250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0808E"/>
                </a:solidFill>
                <a:latin typeface="Nunito"/>
                <a:ea typeface="Nunito"/>
                <a:cs typeface="Nunito"/>
                <a:sym typeface="Nunito"/>
              </a:rPr>
              <a:t>Nicholas Merante</a:t>
            </a:r>
            <a:endParaRPr b="1" sz="1600">
              <a:solidFill>
                <a:srgbClr val="50808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28" name="Google Shape;128;p23"/>
          <p:cNvGrpSpPr/>
          <p:nvPr/>
        </p:nvGrpSpPr>
        <p:grpSpPr>
          <a:xfrm>
            <a:off x="7497900" y="-126550"/>
            <a:ext cx="1646100" cy="1540725"/>
            <a:chOff x="7497900" y="-126550"/>
            <a:chExt cx="1646100" cy="1540725"/>
          </a:xfrm>
        </p:grpSpPr>
        <p:sp>
          <p:nvSpPr>
            <p:cNvPr id="129" name="Google Shape;129;p23"/>
            <p:cNvSpPr/>
            <p:nvPr/>
          </p:nvSpPr>
          <p:spPr>
            <a:xfrm rot="10800000">
              <a:off x="7497900" y="-25"/>
              <a:ext cx="1646100" cy="1414200"/>
            </a:xfrm>
            <a:prstGeom prst="rtTriangle">
              <a:avLst/>
            </a:prstGeom>
            <a:solidFill>
              <a:srgbClr val="508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" name="Google Shape;13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09650" y="-126550"/>
              <a:ext cx="894075" cy="894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82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5C36"/>
                </a:solidFill>
                <a:latin typeface="Nunito"/>
                <a:ea typeface="Nunito"/>
                <a:cs typeface="Nunito"/>
                <a:sym typeface="Nunito"/>
              </a:rPr>
              <a:t>Driver Overview</a:t>
            </a:r>
            <a:endParaRPr b="1">
              <a:solidFill>
                <a:srgbClr val="CF5C3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Implement VGA Mode 13h graphics driver for 320×200, 256 colors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Provide primitives: pixels, lines, rectangles, circles, sprites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Add double-buffering, </a:t>
            </a: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palette control, </a:t>
            </a: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vsync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Demo applications: drawing tests, sprite demo, Snake game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7" name="Google Shape;137;p24"/>
          <p:cNvGrpSpPr/>
          <p:nvPr/>
        </p:nvGrpSpPr>
        <p:grpSpPr>
          <a:xfrm>
            <a:off x="7497900" y="-126550"/>
            <a:ext cx="1646100" cy="1540725"/>
            <a:chOff x="7497900" y="-126550"/>
            <a:chExt cx="1646100" cy="1540725"/>
          </a:xfrm>
        </p:grpSpPr>
        <p:sp>
          <p:nvSpPr>
            <p:cNvPr id="138" name="Google Shape;138;p24"/>
            <p:cNvSpPr/>
            <p:nvPr/>
          </p:nvSpPr>
          <p:spPr>
            <a:xfrm rot="10800000">
              <a:off x="7497900" y="-25"/>
              <a:ext cx="1646100" cy="1414200"/>
            </a:xfrm>
            <a:prstGeom prst="rtTriangle">
              <a:avLst/>
            </a:prstGeom>
            <a:solidFill>
              <a:srgbClr val="508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" name="Google Shape;13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09650" y="-126550"/>
              <a:ext cx="894075" cy="894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427" y="445025"/>
            <a:ext cx="3197425" cy="22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875" y="2623525"/>
            <a:ext cx="4151197" cy="21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5412634" y="2164400"/>
            <a:ext cx="122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lt1"/>
                </a:solidFill>
              </a:rPr>
              <a:t>DE-15 Connector</a:t>
            </a:r>
            <a:endParaRPr b="1" i="1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82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5C36"/>
                </a:solidFill>
                <a:latin typeface="Nunito"/>
                <a:ea typeface="Nunito"/>
                <a:cs typeface="Nunito"/>
                <a:sym typeface="Nunito"/>
              </a:rPr>
              <a:t>Hardware &amp; Registers</a:t>
            </a:r>
            <a:endParaRPr b="1">
              <a:solidFill>
                <a:srgbClr val="CF5C3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39240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Frame Buffer (Mode 13h)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Physical address: 0xA0000–0xAFFFF (64 KiB)</a:t>
            </a:r>
            <a:endParaRPr sz="13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Each byte = one pixel’s 8-bit palette index</a:t>
            </a:r>
            <a:endParaRPr sz="13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Vertical-Retrace Status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Port 0x3DA – Input Status Register 1</a:t>
            </a:r>
            <a:endParaRPr sz="13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Bit 3 = 1 during VBlank → use in vga_wait_vsync() to avoid tearing</a:t>
            </a:r>
            <a:endParaRPr sz="13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Mode Setting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BIOS INT 10h AH=0x00, AL=0x13 sets up CRTC and Sequencer registers (0x3C0–0x3DF) for 320×200×256 mode</a:t>
            </a:r>
            <a:endParaRPr sz="13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Happens in boot.S before protected mode</a:t>
            </a:r>
            <a:endParaRPr sz="13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9" name="Google Shape;149;p25"/>
          <p:cNvGrpSpPr/>
          <p:nvPr/>
        </p:nvGrpSpPr>
        <p:grpSpPr>
          <a:xfrm>
            <a:off x="7497900" y="-126550"/>
            <a:ext cx="1646100" cy="1540725"/>
            <a:chOff x="7497900" y="-126550"/>
            <a:chExt cx="1646100" cy="1540725"/>
          </a:xfrm>
        </p:grpSpPr>
        <p:sp>
          <p:nvSpPr>
            <p:cNvPr id="150" name="Google Shape;150;p25"/>
            <p:cNvSpPr/>
            <p:nvPr/>
          </p:nvSpPr>
          <p:spPr>
            <a:xfrm rot="10800000">
              <a:off x="7497900" y="-25"/>
              <a:ext cx="1646100" cy="1414200"/>
            </a:xfrm>
            <a:prstGeom prst="rtTriangle">
              <a:avLst/>
            </a:prstGeom>
            <a:solidFill>
              <a:srgbClr val="508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1" name="Google Shape;15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09650" y="-126550"/>
              <a:ext cx="894075" cy="894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525" y="1414175"/>
            <a:ext cx="4369150" cy="31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82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5C36"/>
                </a:solidFill>
                <a:latin typeface="Nunito"/>
                <a:ea typeface="Nunito"/>
                <a:cs typeface="Nunito"/>
                <a:sym typeface="Nunito"/>
              </a:rPr>
              <a:t>Design Philosophy</a:t>
            </a:r>
            <a:endParaRPr b="1">
              <a:solidFill>
                <a:srgbClr val="CF5C3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334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Keep API simple and modular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Separate buffer vs. direct VRAM access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Primitive functions write directly to VRAM, e.g. for shapes demo here →</a:t>
            </a:r>
            <a:endParaRPr sz="13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Buffered function calls for animated visuals</a:t>
            </a:r>
            <a:endParaRPr sz="13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Use Bresenham and Midpoint algorithms for efficiency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59" name="Google Shape;159;p26"/>
          <p:cNvGrpSpPr/>
          <p:nvPr/>
        </p:nvGrpSpPr>
        <p:grpSpPr>
          <a:xfrm>
            <a:off x="7497900" y="-126550"/>
            <a:ext cx="1646100" cy="1540725"/>
            <a:chOff x="7497900" y="-126550"/>
            <a:chExt cx="1646100" cy="1540725"/>
          </a:xfrm>
        </p:grpSpPr>
        <p:sp>
          <p:nvSpPr>
            <p:cNvPr id="160" name="Google Shape;160;p26"/>
            <p:cNvSpPr/>
            <p:nvPr/>
          </p:nvSpPr>
          <p:spPr>
            <a:xfrm rot="10800000">
              <a:off x="7497900" y="-25"/>
              <a:ext cx="1646100" cy="1414200"/>
            </a:xfrm>
            <a:prstGeom prst="rtTriangle">
              <a:avLst/>
            </a:prstGeom>
            <a:solidFill>
              <a:srgbClr val="508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" name="Google Shape;16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09650" y="-126550"/>
              <a:ext cx="894075" cy="894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525" y="1208775"/>
            <a:ext cx="4726575" cy="33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82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5C36"/>
                </a:solidFill>
                <a:latin typeface="Nunito"/>
                <a:ea typeface="Nunito"/>
                <a:cs typeface="Nunito"/>
                <a:sym typeface="Nunito"/>
              </a:rPr>
              <a:t>Sprite/Buffer Demo</a:t>
            </a:r>
            <a:endParaRPr b="1">
              <a:solidFill>
                <a:srgbClr val="CF5C3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357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Drawing primitives test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Sprite blitter test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Double buffer test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Backbuffer is written to as data updates</a:t>
            </a:r>
            <a:endParaRPr sz="13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Once VSYNC is resetting for a new frame, entire backbuffer is dumped to VRAM</a:t>
            </a:r>
            <a:endParaRPr sz="13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Reduce flickering</a:t>
            </a:r>
            <a:endParaRPr sz="13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69" name="Google Shape;169;p27"/>
          <p:cNvGrpSpPr/>
          <p:nvPr/>
        </p:nvGrpSpPr>
        <p:grpSpPr>
          <a:xfrm>
            <a:off x="7497900" y="-126550"/>
            <a:ext cx="1646100" cy="1540725"/>
            <a:chOff x="7497900" y="-126550"/>
            <a:chExt cx="1646100" cy="1540725"/>
          </a:xfrm>
        </p:grpSpPr>
        <p:sp>
          <p:nvSpPr>
            <p:cNvPr id="170" name="Google Shape;170;p27"/>
            <p:cNvSpPr/>
            <p:nvPr/>
          </p:nvSpPr>
          <p:spPr>
            <a:xfrm rot="10800000">
              <a:off x="7497900" y="-25"/>
              <a:ext cx="1646100" cy="1414200"/>
            </a:xfrm>
            <a:prstGeom prst="rtTriangle">
              <a:avLst/>
            </a:prstGeom>
            <a:solidFill>
              <a:srgbClr val="508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1" name="Google Shape;17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09650" y="-126550"/>
              <a:ext cx="894075" cy="894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" name="Google Shape;172;p27" title="smiley_bounce_demo.gif"/>
          <p:cNvPicPr preferRelativeResize="0"/>
          <p:nvPr/>
        </p:nvPicPr>
        <p:blipFill rotWithShape="1">
          <a:blip r:embed="rId4">
            <a:alphaModFix/>
          </a:blip>
          <a:srcRect b="0" l="7731" r="8043" t="0"/>
          <a:stretch/>
        </p:blipFill>
        <p:spPr>
          <a:xfrm>
            <a:off x="3788000" y="1231075"/>
            <a:ext cx="5044300" cy="337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82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5C36"/>
                </a:solidFill>
                <a:latin typeface="Nunito"/>
                <a:ea typeface="Nunito"/>
                <a:cs typeface="Nunito"/>
                <a:sym typeface="Nunito"/>
              </a:rPr>
              <a:t>Text Console Demo</a:t>
            </a:r>
            <a:endParaRPr b="1">
              <a:solidFill>
                <a:srgbClr val="CF5C3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152475"/>
            <a:ext cx="357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Basic character typing console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Not as complete as text-mode one in cio.c, but a good starting point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Proof of concept that basic font can be loaded in using the driver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For now, all calls to write to console (normally text-mode VGA) are redirected to serial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79" name="Google Shape;179;p28"/>
          <p:cNvGrpSpPr/>
          <p:nvPr/>
        </p:nvGrpSpPr>
        <p:grpSpPr>
          <a:xfrm>
            <a:off x="7497900" y="-126550"/>
            <a:ext cx="1646100" cy="1540725"/>
            <a:chOff x="7497900" y="-126550"/>
            <a:chExt cx="1646100" cy="1540725"/>
          </a:xfrm>
        </p:grpSpPr>
        <p:sp>
          <p:nvSpPr>
            <p:cNvPr id="180" name="Google Shape;180;p28"/>
            <p:cNvSpPr/>
            <p:nvPr/>
          </p:nvSpPr>
          <p:spPr>
            <a:xfrm rot="10800000">
              <a:off x="7497900" y="-25"/>
              <a:ext cx="1646100" cy="1414200"/>
            </a:xfrm>
            <a:prstGeom prst="rtTriangle">
              <a:avLst/>
            </a:prstGeom>
            <a:solidFill>
              <a:srgbClr val="508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1" name="Google Shape;18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09650" y="-126550"/>
              <a:ext cx="894075" cy="894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8" title="text_demo.gif"/>
          <p:cNvPicPr preferRelativeResize="0"/>
          <p:nvPr/>
        </p:nvPicPr>
        <p:blipFill rotWithShape="1">
          <a:blip r:embed="rId4">
            <a:alphaModFix/>
          </a:blip>
          <a:srcRect b="0" l="7734" r="8188" t="0"/>
          <a:stretch/>
        </p:blipFill>
        <p:spPr>
          <a:xfrm>
            <a:off x="3942200" y="1267250"/>
            <a:ext cx="4756225" cy="31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82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5C36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endParaRPr b="1">
              <a:solidFill>
                <a:srgbClr val="CF5C3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331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nake game showcasing full driver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Modular VGA driver for 256-color graphics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Robust drawing and timing primitives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Extensible for future games and demos</a:t>
            </a:r>
            <a:endParaRPr sz="1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9" name="Google Shape;189;p29"/>
          <p:cNvGrpSpPr/>
          <p:nvPr/>
        </p:nvGrpSpPr>
        <p:grpSpPr>
          <a:xfrm>
            <a:off x="7497900" y="-126550"/>
            <a:ext cx="1646100" cy="1540725"/>
            <a:chOff x="7497900" y="-126550"/>
            <a:chExt cx="1646100" cy="1540725"/>
          </a:xfrm>
        </p:grpSpPr>
        <p:sp>
          <p:nvSpPr>
            <p:cNvPr id="190" name="Google Shape;190;p29"/>
            <p:cNvSpPr/>
            <p:nvPr/>
          </p:nvSpPr>
          <p:spPr>
            <a:xfrm rot="10800000">
              <a:off x="7497900" y="-25"/>
              <a:ext cx="1646100" cy="1414200"/>
            </a:xfrm>
            <a:prstGeom prst="rtTriangle">
              <a:avLst/>
            </a:prstGeom>
            <a:solidFill>
              <a:srgbClr val="508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" name="Google Shape;19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09650" y="-126550"/>
              <a:ext cx="894075" cy="894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29" title="snake_demo.gif"/>
          <p:cNvPicPr preferRelativeResize="0"/>
          <p:nvPr/>
        </p:nvPicPr>
        <p:blipFill rotWithShape="1">
          <a:blip r:embed="rId4">
            <a:alphaModFix/>
          </a:blip>
          <a:srcRect b="0" l="7748" r="7748" t="0"/>
          <a:stretch/>
        </p:blipFill>
        <p:spPr>
          <a:xfrm>
            <a:off x="3720550" y="1306351"/>
            <a:ext cx="4973650" cy="331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138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Interface Driver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640664" y="640163"/>
            <a:ext cx="5146675" cy="38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/>
          <p:nvPr/>
        </p:nvSpPr>
        <p:spPr>
          <a:xfrm>
            <a:off x="5284000" y="0"/>
            <a:ext cx="9834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311700" y="2195463"/>
            <a:ext cx="31533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Will Bicks</a:t>
            </a:r>
            <a:endParaRPr sz="2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High Definition Audio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Standard API implemented by multiple controller / code manufacturers.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Major components: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Controller: PCI device that commands audio streams, access host audio data via DMAs data, transfers with codecs via HD Audio Link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HD Audio Link: connects controller to one or more codec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600"/>
              </a:spcAft>
              <a:buSzPts val="1200"/>
              <a:buChar char="○"/>
            </a:pPr>
            <a:r>
              <a:rPr lang="en"/>
              <a:t>Codec: Converts HD Audio Link to / from standard audio interfaces (e.g. consumer line level, TOSLINK, built in speaker).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725" y="123625"/>
            <a:ext cx="3055426" cy="47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5584725" y="4801925"/>
            <a:ext cx="324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Courtesy of Intel High Definition Audio Specification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projects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Networking Stack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Support communicating with other computers over a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VGA Graphics Mode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Modular VGA driver for 256-color graphics with drawing and timing primitives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 Interface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Add a driver for the Intel High Definition Audio specification to generate and output audio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DMX512 Support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Add a driver supporting the DMX512 protocol to control stage and architectural lighting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 Audio Initialization Process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r>
              <a:rPr lang="en"/>
              <a:t> via ring buffers </a:t>
            </a:r>
            <a:br>
              <a:rPr lang="en"/>
            </a:br>
            <a:r>
              <a:rPr lang="en"/>
              <a:t>(host to controller commands, controller to host responses).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Discover controller via PCI and reset and initialize.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controller to communicate with audio link, </a:t>
            </a:r>
            <a:br>
              <a:rPr lang="en"/>
            </a:br>
            <a:r>
              <a:rPr lang="en"/>
              <a:t>enumerate codecs on the link.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Discover capabilities of each codec </a:t>
            </a:r>
            <a:br>
              <a:rPr lang="en"/>
            </a:br>
            <a:r>
              <a:rPr lang="en"/>
              <a:t>(sample rate, bit depth, inputs / outputs).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Audio Flowing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Audio channels (e.g. left, right) are packed into streams between controller and a single codec in a single direction.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stream is driven by a DMA engine in the controller.</a:t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5303925" y="4457675"/>
            <a:ext cx="324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Courtesy of Intel High Definition Audio Specification</a:t>
            </a:r>
            <a:endParaRPr sz="800">
              <a:solidFill>
                <a:schemeClr val="lt2"/>
              </a:solidFill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113" y="669350"/>
            <a:ext cx="3051125" cy="38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Audio Flowing - Stream Contents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HD Audio Link traffic is packed into frames every 20.83 μs (48 kHz)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example there are three streams, and the S-2 stream has 4 channels (Left, Right, Left Rear, Right Rear).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rates higher than the frame rate are supported; in this </a:t>
            </a:r>
            <a:r>
              <a:rPr lang="en"/>
              <a:t>example</a:t>
            </a:r>
            <a:r>
              <a:rPr lang="en"/>
              <a:t> two S-2 stream </a:t>
            </a:r>
            <a:r>
              <a:rPr lang="en"/>
              <a:t>sample</a:t>
            </a:r>
            <a:r>
              <a:rPr lang="en"/>
              <a:t> sets are included in the frame (2x48 kHz = 96 kHz).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800" y="1614725"/>
            <a:ext cx="4267200" cy="191405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/>
        </p:nvSpPr>
        <p:spPr>
          <a:xfrm>
            <a:off x="5274650" y="3528775"/>
            <a:ext cx="324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Courtesy of Intel High Definition Audio Specification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Audio Flowing - Pulse Code Modulation (PCM)</a:t>
            </a:r>
            <a:endParaRPr/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audio waveform represented as periodic digital samples.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Nyquist’s </a:t>
            </a:r>
            <a:r>
              <a:rPr lang="en"/>
              <a:t>theorem: max representable audio frequency is ½ sample rate.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Higher bit depths introduce less quantization noise.</a:t>
            </a:r>
            <a:r>
              <a:rPr lang="en"/>
              <a:t> </a:t>
            </a:r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888350" y="4184450"/>
            <a:ext cx="303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Analog Signal (Red) Encoded in 4-bit PCM (Blue)</a:t>
            </a:r>
            <a:br>
              <a:rPr lang="en" sz="800">
                <a:solidFill>
                  <a:schemeClr val="lt2"/>
                </a:solidFill>
              </a:rPr>
            </a:br>
            <a:endParaRPr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By Aquegg - Own work, CC BY-SA 3.0, https://commons.wikimedia.org/w/index.php?curid=29599378</a:t>
            </a:r>
            <a:endParaRPr sz="800">
              <a:solidFill>
                <a:schemeClr val="lt2"/>
              </a:solidFill>
            </a:endParaRPr>
          </a:p>
        </p:txBody>
      </p:sp>
      <p:pic>
        <p:nvPicPr>
          <p:cNvPr id="238" name="Google Shape;238;p35" title="4-bit-linear-PC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25" y="1270125"/>
            <a:ext cx="3996049" cy="29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/ Application Architecture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11700" y="832525"/>
            <a:ext cx="3999900" cy="4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Kernel Driver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Detects and initializes single static HDA controller instance.</a:t>
            </a:r>
            <a:br>
              <a:rPr lang="en"/>
            </a:br>
            <a:r>
              <a:rPr lang="en"/>
              <a:t>(assumes only one controller, still allows multiple codecs / outputs)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Configures controller and codec to accept stream, sets up DMA engine to read audio samples.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Writes data to codecs over HD Audio link, updates DMA position buffer and buffer descriptor list with progress</a:t>
            </a:r>
            <a:endParaRPr/>
          </a:p>
        </p:txBody>
      </p:sp>
      <p:sp>
        <p:nvSpPr>
          <p:cNvPr id="245" name="Google Shape;245;p36"/>
          <p:cNvSpPr txBox="1"/>
          <p:nvPr>
            <p:ph idx="2" type="body"/>
          </p:nvPr>
        </p:nvSpPr>
        <p:spPr>
          <a:xfrm>
            <a:off x="4832400" y="832525"/>
            <a:ext cx="3999900" cy="4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Program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Gets handle to HDA controller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driver methods to detect codecs and capabilities on link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Chooses codec and supported sample rate / bit depth combination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Allocates memory region(s) for PCM samples, fills with some audio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Calls driver method to setup stream with audio parameters and pointer to audio buffer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Reads DMA position buffer or buffer descriptor list, update samples</a:t>
            </a:r>
            <a:endParaRPr/>
          </a:p>
        </p:txBody>
      </p:sp>
      <p:cxnSp>
        <p:nvCxnSpPr>
          <p:cNvPr id="246" name="Google Shape;246;p36"/>
          <p:cNvCxnSpPr/>
          <p:nvPr/>
        </p:nvCxnSpPr>
        <p:spPr>
          <a:xfrm>
            <a:off x="4098650" y="1448650"/>
            <a:ext cx="807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6"/>
          <p:cNvCxnSpPr/>
          <p:nvPr/>
        </p:nvCxnSpPr>
        <p:spPr>
          <a:xfrm>
            <a:off x="5102475" y="1501900"/>
            <a:ext cx="0" cy="123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6"/>
          <p:cNvCxnSpPr/>
          <p:nvPr/>
        </p:nvCxnSpPr>
        <p:spPr>
          <a:xfrm flipH="1">
            <a:off x="4145825" y="1690200"/>
            <a:ext cx="879300" cy="57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6"/>
          <p:cNvCxnSpPr/>
          <p:nvPr/>
        </p:nvCxnSpPr>
        <p:spPr>
          <a:xfrm>
            <a:off x="4150625" y="1805050"/>
            <a:ext cx="869700" cy="16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6"/>
          <p:cNvCxnSpPr/>
          <p:nvPr/>
        </p:nvCxnSpPr>
        <p:spPr>
          <a:xfrm>
            <a:off x="5102475" y="2243950"/>
            <a:ext cx="0" cy="339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6"/>
          <p:cNvCxnSpPr/>
          <p:nvPr/>
        </p:nvCxnSpPr>
        <p:spPr>
          <a:xfrm>
            <a:off x="5102475" y="2752425"/>
            <a:ext cx="0" cy="339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6"/>
          <p:cNvCxnSpPr/>
          <p:nvPr/>
        </p:nvCxnSpPr>
        <p:spPr>
          <a:xfrm rot="10800000">
            <a:off x="4258950" y="3179850"/>
            <a:ext cx="75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6"/>
          <p:cNvCxnSpPr/>
          <p:nvPr/>
        </p:nvCxnSpPr>
        <p:spPr>
          <a:xfrm>
            <a:off x="4257475" y="3283825"/>
            <a:ext cx="0" cy="556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6"/>
          <p:cNvSpPr/>
          <p:nvPr/>
        </p:nvSpPr>
        <p:spPr>
          <a:xfrm>
            <a:off x="4257475" y="4181475"/>
            <a:ext cx="750475" cy="114725"/>
          </a:xfrm>
          <a:custGeom>
            <a:rect b="b" l="l" r="r" t="t"/>
            <a:pathLst>
              <a:path extrusionOk="0" h="4589" w="30019">
                <a:moveTo>
                  <a:pt x="0" y="0"/>
                </a:moveTo>
                <a:cubicBezTo>
                  <a:pt x="2427" y="765"/>
                  <a:pt x="9559" y="4531"/>
                  <a:pt x="14562" y="4588"/>
                </a:cubicBezTo>
                <a:cubicBezTo>
                  <a:pt x="19565" y="4645"/>
                  <a:pt x="27443" y="1051"/>
                  <a:pt x="30019" y="343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55" name="Google Shape;255;p36"/>
          <p:cNvSpPr/>
          <p:nvPr/>
        </p:nvSpPr>
        <p:spPr>
          <a:xfrm rot="10800000">
            <a:off x="4257475" y="3963250"/>
            <a:ext cx="750475" cy="114725"/>
          </a:xfrm>
          <a:custGeom>
            <a:rect b="b" l="l" r="r" t="t"/>
            <a:pathLst>
              <a:path extrusionOk="0" h="4589" w="30019">
                <a:moveTo>
                  <a:pt x="0" y="0"/>
                </a:moveTo>
                <a:cubicBezTo>
                  <a:pt x="2427" y="765"/>
                  <a:pt x="9559" y="4531"/>
                  <a:pt x="14562" y="4588"/>
                </a:cubicBezTo>
                <a:cubicBezTo>
                  <a:pt x="19565" y="4645"/>
                  <a:pt x="27443" y="1051"/>
                  <a:pt x="30019" y="343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6766" y="0"/>
            <a:ext cx="957754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/>
          <p:nvPr/>
        </p:nvSpPr>
        <p:spPr>
          <a:xfrm>
            <a:off x="2482850" y="3859175"/>
            <a:ext cx="4178400" cy="930300"/>
          </a:xfrm>
          <a:prstGeom prst="roundRect">
            <a:avLst>
              <a:gd fmla="val 8556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2" name="Google Shape;262;p37"/>
          <p:cNvSpPr txBox="1"/>
          <p:nvPr>
            <p:ph type="title"/>
          </p:nvPr>
        </p:nvSpPr>
        <p:spPr>
          <a:xfrm>
            <a:off x="2092325" y="3903450"/>
            <a:ext cx="49593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DMX512 Driver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DMX512?</a:t>
            </a:r>
            <a:endParaRPr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311700" y="1152475"/>
            <a:ext cx="4742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standard protocol </a:t>
            </a:r>
            <a:r>
              <a:rPr lang="en"/>
              <a:t>used to digitally control stage lighting and effects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Popularly used in the live event industry (theater, concerts) and for architectural lighting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DMX → Digital Multiplex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 the physical layer, it uses RS-485 and is wired with 3 conductors: data +/- and 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Asynchronous, half-duplex with a bitrate of 250 kbps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RDM (Remote Device Management), is a newer addition to the DMX512 standard which allows for unidirectional communication</a:t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425" y="1747112"/>
            <a:ext cx="3742176" cy="26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DMX512?</a:t>
            </a:r>
            <a:endParaRPr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DMX “universe” consists of 512 channels with each channel carrying a value between 0-255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Devices are daisy chained together in parallel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Depending on the mode of a connected device, it will choose which channels to look at and how to interpret it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295" y="3126975"/>
            <a:ext cx="6647418" cy="1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DMX512?</a:t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25" y="1434200"/>
            <a:ext cx="7735351" cy="31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DMX512?</a:t>
            </a:r>
            <a:endParaRPr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950" y="1290225"/>
            <a:ext cx="6872100" cy="36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475" y="314225"/>
            <a:ext cx="2188826" cy="27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2482800" y="2213775"/>
            <a:ext cx="4178400" cy="930300"/>
          </a:xfrm>
          <a:prstGeom prst="roundRect">
            <a:avLst>
              <a:gd fmla="val 8556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213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Stack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DMX512 Driver Support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11700" y="1152475"/>
            <a:ext cx="551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Philosophies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Adherence</a:t>
            </a:r>
            <a:r>
              <a:rPr lang="en"/>
              <a:t> to the DMX512 standard where possible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Assume compatibility with</a:t>
            </a:r>
            <a:r>
              <a:rPr lang="en"/>
              <a:t> 16540/16550 UART chips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Baseline provides definitions for these chips already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Ensure basic DMX512 functionality before implementing </a:t>
            </a:r>
            <a:r>
              <a:rPr lang="en"/>
              <a:t>additional</a:t>
            </a:r>
            <a:r>
              <a:rPr lang="en"/>
              <a:t> features (RDM)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Implements the ANSI E1.11/USITT DMX512-A standard for transmitters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Easy to use in user programs</a:t>
            </a:r>
            <a:endParaRPr/>
          </a:p>
        </p:txBody>
      </p:sp>
      <p:pic>
        <p:nvPicPr>
          <p:cNvPr id="296" name="Google Shape;296;p42"/>
          <p:cNvPicPr preferRelativeResize="0"/>
          <p:nvPr/>
        </p:nvPicPr>
        <p:blipFill rotWithShape="1">
          <a:blip r:embed="rId3">
            <a:alphaModFix/>
          </a:blip>
          <a:srcRect b="22899" l="15002" r="16145" t="16964"/>
          <a:stretch/>
        </p:blipFill>
        <p:spPr>
          <a:xfrm>
            <a:off x="5824200" y="1597238"/>
            <a:ext cx="3113900" cy="194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DMX512 Standard </a:t>
            </a:r>
            <a:r>
              <a:rPr lang="en"/>
              <a:t>Details</a:t>
            </a:r>
            <a:endParaRPr/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00" y="1122025"/>
            <a:ext cx="834121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DMX512 Standard Details</a:t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00" y="1170575"/>
            <a:ext cx="8026000" cy="37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DMX512 Standard Details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00" y="1266800"/>
            <a:ext cx="8121000" cy="3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DMX512 Standard Details</a:t>
            </a:r>
            <a:endParaRPr/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904"/>
            <a:ext cx="8520600" cy="3580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DMX512 Standard Details</a:t>
            </a:r>
            <a:endParaRPr/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00" y="1101575"/>
            <a:ext cx="6544999" cy="39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311700" y="1152475"/>
            <a:ext cx="8520600" cy="3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Baud Rate</a:t>
            </a:r>
            <a:r>
              <a:rPr lang="en" sz="1600"/>
              <a:t> Mismatch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DMX512 calls for a baud rate of 250 kbps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16540/16550 UART chips can only handle up to 112.5</a:t>
            </a:r>
            <a:r>
              <a:rPr lang="en" sz="1200"/>
              <a:t> </a:t>
            </a:r>
            <a:r>
              <a:rPr lang="en" sz="1200"/>
              <a:t>kbps (~ half)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Luckily, there’s enough tolerance in some parts of the spec where this can be cheesed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1 bit is roughly the same as 2 bits at 250</a:t>
            </a:r>
            <a:r>
              <a:rPr lang="en" sz="1200"/>
              <a:t> </a:t>
            </a:r>
            <a:r>
              <a:rPr lang="en" sz="1200"/>
              <a:t>kbps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During testing, differences between the standard and real-world implementations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Not all fixtures support alternate start codes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The standard gives a lot of </a:t>
            </a:r>
            <a:r>
              <a:rPr lang="en" sz="1200"/>
              <a:t>leeway</a:t>
            </a:r>
            <a:r>
              <a:rPr lang="en" sz="1200"/>
              <a:t> in timing, varies from device to device in terms of what is actually accepted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“SPACE” for BREAK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They state 176</a:t>
            </a:r>
            <a:r>
              <a:rPr lang="en" sz="1200"/>
              <a:t> </a:t>
            </a:r>
            <a:r>
              <a:rPr lang="en" sz="1200"/>
              <a:t>usec is typical, in practice it’s closer to ~94</a:t>
            </a:r>
            <a:r>
              <a:rPr lang="en" sz="1200"/>
              <a:t> </a:t>
            </a:r>
            <a:r>
              <a:rPr lang="en" sz="1200"/>
              <a:t>usec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“MARK” After BREAK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Ranges from 12</a:t>
            </a:r>
            <a:r>
              <a:rPr lang="en" sz="1200"/>
              <a:t> </a:t>
            </a:r>
            <a:r>
              <a:rPr lang="en" sz="1200"/>
              <a:t>usec to 1.00s, in practice it’s ~16-24 usec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“MARK” Time between slots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Ranges from 0 to 1.00s, in practice not used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In the case of lost or corrupt data, the standard suggests devices should retain the last valid state for at least 1 minute or state “data </a:t>
            </a:r>
            <a:r>
              <a:rPr lang="en" sz="1200"/>
              <a:t>handling</a:t>
            </a:r>
            <a:r>
              <a:rPr lang="en" sz="1200"/>
              <a:t> procedures” in the product manual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Not followed, most typically keep the state for 1-3 seconds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Stack Support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301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philosophies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Platform independence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Modularity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driver support for an Ethernet chip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Implements protocols from layers 2-4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RFCs used as reference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23483" r="14993" t="46438"/>
          <a:stretch/>
        </p:blipFill>
        <p:spPr>
          <a:xfrm>
            <a:off x="3363625" y="1347325"/>
            <a:ext cx="5625574" cy="24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Layer: Intel 8255x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612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DSL Machines equipped with both an Intel 8255X and Intel I219-V Ethernet controller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Chose the Intel 8255X for simplicity and better references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 socket offloading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OS required to provide physically contiguous buffers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Remaining network stack must be written in software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MAC stored in EEPROM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Requires interfacing with Ethernet II software module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QEMU offers simulation support (eepro100)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Platform independence maintained by having function pointers for interfacing over PCI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Allowed for testing in xv6 while baseline OS was having issues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200" y="445019"/>
            <a:ext cx="2651825" cy="17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200" y="2872051"/>
            <a:ext cx="2651825" cy="203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75" y="4330978"/>
            <a:ext cx="612451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Layer: Intel 8255x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29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Brute-force detect the device over the PCI bus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Searching for a device with vendor ID 0x8086 and device ID 0x1229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0xCF8 for accessing the PCI Config Address Register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0xCFC for accessing the PCI Data Register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 a port reset command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Grab BAR0, for doing MMIO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 EEPROM for MAC address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Needed for initializing Ethernet II in software later…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Allocate buffers and setup interrupts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75" y="3885350"/>
            <a:ext cx="3504499" cy="11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425" y="3885350"/>
            <a:ext cx="5093874" cy="9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Link, Network and Transport Layers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protocols easy to implement in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 RFC for the specification for each protocol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Ethernet II: RFC 894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IPv4: RFC 791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UDP: RFC 768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ARP: RFC 826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 pointers for implementing general functionality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Payload 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Packet Send/Serialize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Packet Receive/Deserialize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41836" t="0"/>
          <a:stretch/>
        </p:blipFill>
        <p:spPr>
          <a:xfrm>
            <a:off x="311700" y="4245300"/>
            <a:ext cx="3571174" cy="7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875" y="3977009"/>
            <a:ext cx="5190250" cy="105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Stack Testing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Layers 2-4 tested using Wireshark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 test program that glues together the different protocols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Ethernet II - IPv4 - UDP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Print out the resulting buffer, do a text2pcap and run it through Wireshark</a:t>
            </a:r>
            <a:endParaRPr/>
          </a:p>
        </p:txBody>
      </p:sp>
      <p:pic>
        <p:nvPicPr>
          <p:cNvPr id="106" name="Google Shape;106;p20" title="Screenshot_20250501_012104.png"/>
          <p:cNvPicPr preferRelativeResize="0"/>
          <p:nvPr/>
        </p:nvPicPr>
        <p:blipFill rotWithShape="1">
          <a:blip r:embed="rId3">
            <a:alphaModFix/>
          </a:blip>
          <a:srcRect b="0" l="0" r="21923" t="0"/>
          <a:stretch/>
        </p:blipFill>
        <p:spPr>
          <a:xfrm>
            <a:off x="391525" y="2861775"/>
            <a:ext cx="4318349" cy="19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573" y="2861775"/>
            <a:ext cx="3308324" cy="19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platform-specific register access functions for the driver to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Initialize the 8255X and rest of the networking stack on startup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Issue a PORT RESET command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 MAC address and initialize Ethernet II software module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Allocate buffers for Tx/Rx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Setup interrupts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Interrupts triggered when the wire receives something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 data from the buffer it points to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Once data is processed, recycle the buffer by clearing the status and making it available again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calls for sending and receiving packets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applications can see what was received and send packets over a network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